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3" r:id="rId2"/>
    <p:sldMasterId id="2147483669" r:id="rId3"/>
    <p:sldMasterId id="2147483685" r:id="rId4"/>
  </p:sldMasterIdLst>
  <p:notesMasterIdLst>
    <p:notesMasterId r:id="rId20"/>
  </p:notesMasterIdLst>
  <p:handoutMasterIdLst>
    <p:handoutMasterId r:id="rId21"/>
  </p:handoutMasterIdLst>
  <p:sldIdLst>
    <p:sldId id="364" r:id="rId5"/>
    <p:sldId id="367" r:id="rId6"/>
    <p:sldId id="368" r:id="rId7"/>
    <p:sldId id="366" r:id="rId8"/>
    <p:sldId id="369" r:id="rId9"/>
    <p:sldId id="370" r:id="rId10"/>
    <p:sldId id="371" r:id="rId11"/>
    <p:sldId id="372" r:id="rId12"/>
    <p:sldId id="373" r:id="rId13"/>
    <p:sldId id="374" r:id="rId14"/>
    <p:sldId id="378" r:id="rId15"/>
    <p:sldId id="375" r:id="rId16"/>
    <p:sldId id="376" r:id="rId17"/>
    <p:sldId id="377" r:id="rId18"/>
    <p:sldId id="356" r:id="rId19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5394"/>
    <a:srgbClr val="C6D9F1"/>
    <a:srgbClr val="CCFFFF"/>
    <a:srgbClr val="D42D4F"/>
    <a:srgbClr val="E73725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6800" autoAdjust="0"/>
  </p:normalViewPr>
  <p:slideViewPr>
    <p:cSldViewPr>
      <p:cViewPr varScale="1">
        <p:scale>
          <a:sx n="113" d="100"/>
          <a:sy n="113" d="100"/>
        </p:scale>
        <p:origin x="-16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6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930" y="-78"/>
      </p:cViewPr>
      <p:guideLst>
        <p:guide orient="horz" pos="3130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EABEEB-7F78-4D48-A65C-385D83B46BE8}" type="datetimeFigureOut">
              <a:rPr lang="en-US"/>
              <a:pPr>
                <a:defRPr/>
              </a:pPr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D14F46-B287-49A8-BD18-DBB55B480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73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D38BE5DD-46DE-4546-B02A-A221A7435433}" type="datetimeFigureOut">
              <a:rPr lang="en-US"/>
              <a:pPr>
                <a:defRPr/>
              </a:pPr>
              <a:t>5/6/2014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2800" y="702469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0" tIns="46585" rIns="93170" bIns="4658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3170" tIns="46585" rIns="93170" bIns="4658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D5C2442F-6476-453B-AE8D-B1C12FAAB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5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 userDrawn="1"/>
        </p:nvSpPr>
        <p:spPr bwMode="gray">
          <a:xfrm>
            <a:off x="2286000" y="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 userDrawn="1"/>
        </p:nvSpPr>
        <p:spPr bwMode="gray">
          <a:xfrm>
            <a:off x="2668588" y="0"/>
            <a:ext cx="1671638" cy="206084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30000"/>
                </a:schemeClr>
              </a:gs>
              <a:gs pos="50000">
                <a:srgbClr val="FFFF97"/>
              </a:gs>
              <a:gs pos="100000">
                <a:schemeClr val="accent2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gray">
          <a:xfrm>
            <a:off x="2289175" y="17145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gray">
          <a:xfrm>
            <a:off x="4572000" y="108963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gray">
          <a:xfrm>
            <a:off x="4575175" y="0"/>
            <a:ext cx="1285875" cy="2021306"/>
          </a:xfrm>
          <a:prstGeom prst="rect">
            <a:avLst/>
          </a:prstGeom>
          <a:gradFill rotWithShape="1">
            <a:gsLst>
              <a:gs pos="0">
                <a:srgbClr val="FFD9D9">
                  <a:alpha val="29804"/>
                </a:srgbClr>
              </a:gs>
              <a:gs pos="50000">
                <a:srgbClr val="FF5353"/>
              </a:gs>
              <a:gs pos="100000">
                <a:schemeClr val="hlink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4575175" y="139992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0" y="0"/>
            <a:ext cx="2286000" cy="2020442"/>
            <a:chOff x="0" y="0"/>
            <a:chExt cx="1440" cy="2340"/>
          </a:xfrm>
        </p:grpSpPr>
        <p:sp>
          <p:nvSpPr>
            <p:cNvPr id="3079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13" name="Group 41"/>
          <p:cNvGrpSpPr>
            <a:grpSpLocks/>
          </p:cNvGrpSpPr>
          <p:nvPr/>
        </p:nvGrpSpPr>
        <p:grpSpPr bwMode="auto">
          <a:xfrm>
            <a:off x="0" y="0"/>
            <a:ext cx="6861175" cy="171450"/>
            <a:chOff x="0" y="0"/>
            <a:chExt cx="4322" cy="108"/>
          </a:xfrm>
        </p:grpSpPr>
        <p:sp>
          <p:nvSpPr>
            <p:cNvPr id="3096" name="Rectangle 24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rgbClr val="FF151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16764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01000" y="6477000"/>
            <a:ext cx="685800" cy="244475"/>
          </a:xfrm>
        </p:spPr>
        <p:txBody>
          <a:bodyPr/>
          <a:lstStyle>
            <a:lvl1pPr>
              <a:defRPr/>
            </a:lvl1pPr>
          </a:lstStyle>
          <a:p>
            <a:fld id="{1D8F9E61-F4BB-4DFE-8902-6EACB45A5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53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40025-B471-4599-B44E-B67828EC1E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50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67F0D-8F17-4DE1-94A3-B1B13ED468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053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78C53-5122-475A-A228-F0E5A4D9B2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671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ADF28-BDD8-4483-AF2C-C703C92C46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09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87EB8-BFC8-4642-A486-CE46DD3B750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551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599B2-C118-47C8-A8F4-64C01569FC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705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F03216-F846-4411-9CE1-CCC0A51FAC2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764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3F0C54-05A2-4343-9C71-1399C885CB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9482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35CCC68-0C03-4B02-BF8F-44DAAD836E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919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0" name="Rectangle 8"/>
          <p:cNvSpPr>
            <a:spLocks noChangeArrowheads="1"/>
          </p:cNvSpPr>
          <p:nvPr userDrawn="1"/>
        </p:nvSpPr>
        <p:spPr bwMode="gray">
          <a:xfrm>
            <a:off x="2286000" y="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6" name="Rectangle 14"/>
          <p:cNvSpPr>
            <a:spLocks noChangeArrowheads="1"/>
          </p:cNvSpPr>
          <p:nvPr userDrawn="1"/>
        </p:nvSpPr>
        <p:spPr bwMode="gray">
          <a:xfrm>
            <a:off x="2668588" y="0"/>
            <a:ext cx="1671638" cy="206084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30000"/>
                </a:schemeClr>
              </a:gs>
              <a:gs pos="50000">
                <a:srgbClr val="FFFF97"/>
              </a:gs>
              <a:gs pos="100000">
                <a:schemeClr val="accent2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gray">
          <a:xfrm>
            <a:off x="2289175" y="17145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gray">
          <a:xfrm>
            <a:off x="4572000" y="108963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gray">
          <a:xfrm>
            <a:off x="4575175" y="0"/>
            <a:ext cx="1285875" cy="2021306"/>
          </a:xfrm>
          <a:prstGeom prst="rect">
            <a:avLst/>
          </a:prstGeom>
          <a:gradFill rotWithShape="1">
            <a:gsLst>
              <a:gs pos="0">
                <a:srgbClr val="FFD9D9">
                  <a:alpha val="29804"/>
                </a:srgbClr>
              </a:gs>
              <a:gs pos="50000">
                <a:srgbClr val="FF5353"/>
              </a:gs>
              <a:gs pos="100000">
                <a:schemeClr val="hlink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4575175" y="139992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0" y="0"/>
            <a:ext cx="2286000" cy="2020442"/>
            <a:chOff x="0" y="0"/>
            <a:chExt cx="1440" cy="2340"/>
          </a:xfrm>
        </p:grpSpPr>
        <p:sp>
          <p:nvSpPr>
            <p:cNvPr id="3079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3113" name="Group 41"/>
          <p:cNvGrpSpPr>
            <a:grpSpLocks/>
          </p:cNvGrpSpPr>
          <p:nvPr/>
        </p:nvGrpSpPr>
        <p:grpSpPr bwMode="auto">
          <a:xfrm>
            <a:off x="0" y="0"/>
            <a:ext cx="6861175" cy="171450"/>
            <a:chOff x="0" y="0"/>
            <a:chExt cx="4322" cy="108"/>
          </a:xfrm>
        </p:grpSpPr>
        <p:sp>
          <p:nvSpPr>
            <p:cNvPr id="3096" name="Rectangle 24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rgbClr val="FF151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16764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01000" y="6477000"/>
            <a:ext cx="685800" cy="244475"/>
          </a:xfrm>
        </p:spPr>
        <p:txBody>
          <a:bodyPr/>
          <a:lstStyle>
            <a:lvl1pPr>
              <a:defRPr/>
            </a:lvl1pPr>
          </a:lstStyle>
          <a:p>
            <a:fld id="{1D8F9E61-F4BB-4DFE-8902-6EACB45A5C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833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0" name="Rectangle 8"/>
          <p:cNvSpPr>
            <a:spLocks noChangeArrowheads="1"/>
          </p:cNvSpPr>
          <p:nvPr userDrawn="1"/>
        </p:nvSpPr>
        <p:spPr bwMode="gray">
          <a:xfrm>
            <a:off x="2286000" y="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6" name="Rectangle 14"/>
          <p:cNvSpPr>
            <a:spLocks noChangeArrowheads="1"/>
          </p:cNvSpPr>
          <p:nvPr userDrawn="1"/>
        </p:nvSpPr>
        <p:spPr bwMode="gray">
          <a:xfrm>
            <a:off x="2668588" y="0"/>
            <a:ext cx="1671638" cy="206084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30000"/>
                </a:schemeClr>
              </a:gs>
              <a:gs pos="50000">
                <a:srgbClr val="FFFF97"/>
              </a:gs>
              <a:gs pos="100000">
                <a:schemeClr val="accent2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gray">
          <a:xfrm>
            <a:off x="2289175" y="17145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gray">
          <a:xfrm>
            <a:off x="4572000" y="108963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gray">
          <a:xfrm>
            <a:off x="4575175" y="0"/>
            <a:ext cx="1285875" cy="2021306"/>
          </a:xfrm>
          <a:prstGeom prst="rect">
            <a:avLst/>
          </a:prstGeom>
          <a:gradFill rotWithShape="1">
            <a:gsLst>
              <a:gs pos="0">
                <a:srgbClr val="FFD9D9">
                  <a:alpha val="29804"/>
                </a:srgbClr>
              </a:gs>
              <a:gs pos="50000">
                <a:srgbClr val="FF5353"/>
              </a:gs>
              <a:gs pos="100000">
                <a:schemeClr val="hlink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4575175" y="139992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0" y="0"/>
            <a:ext cx="2286000" cy="2020442"/>
            <a:chOff x="0" y="0"/>
            <a:chExt cx="1440" cy="2340"/>
          </a:xfrm>
        </p:grpSpPr>
        <p:sp>
          <p:nvSpPr>
            <p:cNvPr id="3079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3113" name="Group 41"/>
          <p:cNvGrpSpPr>
            <a:grpSpLocks/>
          </p:cNvGrpSpPr>
          <p:nvPr/>
        </p:nvGrpSpPr>
        <p:grpSpPr bwMode="auto">
          <a:xfrm>
            <a:off x="0" y="0"/>
            <a:ext cx="6861175" cy="171450"/>
            <a:chOff x="0" y="0"/>
            <a:chExt cx="4322" cy="108"/>
          </a:xfrm>
        </p:grpSpPr>
        <p:sp>
          <p:nvSpPr>
            <p:cNvPr id="3096" name="Rectangle 24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rgbClr val="FF151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16764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01000" y="6477000"/>
            <a:ext cx="685800" cy="244475"/>
          </a:xfrm>
        </p:spPr>
        <p:txBody>
          <a:bodyPr/>
          <a:lstStyle>
            <a:lvl1pPr>
              <a:defRPr/>
            </a:lvl1pPr>
          </a:lstStyle>
          <a:p>
            <a:fld id="{1D8F9E61-F4BB-4DFE-8902-6EACB45A5C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482352" y="3128458"/>
            <a:ext cx="8229600" cy="237430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PRIORITĂȚILE ANULUI 2014   ÎN DOMENIUL ACHIZIȚIILOR PUBLICE</a:t>
            </a:r>
          </a:p>
        </p:txBody>
      </p:sp>
    </p:spTree>
    <p:extLst>
      <p:ext uri="{BB962C8B-B14F-4D97-AF65-F5344CB8AC3E}">
        <p14:creationId xmlns:p14="http://schemas.microsoft.com/office/powerpoint/2010/main" val="3975412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8763"/>
            <a:ext cx="8229600" cy="1514054"/>
          </a:xfrm>
        </p:spPr>
        <p:txBody>
          <a:bodyPr/>
          <a:lstStyle/>
          <a:p>
            <a:r>
              <a:rPr lang="en-US" dirty="0" err="1" smtClean="0"/>
              <a:t>Prioritățile</a:t>
            </a:r>
            <a:r>
              <a:rPr lang="en-US" dirty="0" smtClean="0"/>
              <a:t> </a:t>
            </a:r>
            <a:r>
              <a:rPr lang="en-US" dirty="0" err="1" smtClean="0"/>
              <a:t>anului</a:t>
            </a:r>
            <a:r>
              <a:rPr lang="en-US" dirty="0" smtClean="0"/>
              <a:t> 2014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achizițiilor</a:t>
            </a:r>
            <a:r>
              <a:rPr lang="en-US" dirty="0" smtClean="0"/>
              <a:t> </a:t>
            </a:r>
            <a:r>
              <a:rPr lang="en-US" dirty="0" err="1" smtClean="0"/>
              <a:t>publice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CD404-1EAB-41C8-A436-84114250BD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401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err="1" smtClean="0"/>
              <a:t>Prioritățile</a:t>
            </a:r>
            <a:r>
              <a:rPr lang="en-US" dirty="0" smtClean="0"/>
              <a:t> </a:t>
            </a:r>
            <a:r>
              <a:rPr lang="en-US" dirty="0" err="1" smtClean="0"/>
              <a:t>anului</a:t>
            </a:r>
            <a:r>
              <a:rPr lang="en-US" dirty="0" smtClean="0"/>
              <a:t> 2014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achizițiilor</a:t>
            </a:r>
            <a:r>
              <a:rPr lang="en-US" dirty="0" smtClean="0"/>
              <a:t> </a:t>
            </a:r>
            <a:r>
              <a:rPr lang="en-US" dirty="0" err="1" smtClean="0"/>
              <a:t>publice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B4A73-5063-4FBD-9265-24BD41B670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707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A5C0A-598C-419B-BC08-4825FF7BC1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946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7F632-8F7A-47C8-BD33-863FA3CD3E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6327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40025-B471-4599-B44E-B67828EC1E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8639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67F0D-8F17-4DE1-94A3-B1B13ED468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429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78C53-5122-475A-A228-F0E5A4D9B2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1337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ADF28-BDD8-4483-AF2C-C703C92C46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84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87EB8-BFC8-4642-A486-CE46DD3B750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8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599B2-C118-47C8-A8F4-64C01569FC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4337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F03216-F846-4411-9CE1-CCC0A51FAC2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025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3F0C54-05A2-4343-9C71-1399C885CB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1041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35CCC68-0C03-4B02-BF8F-44DAAD836E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261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0" name="Rectangle 8"/>
          <p:cNvSpPr>
            <a:spLocks noChangeArrowheads="1"/>
          </p:cNvSpPr>
          <p:nvPr userDrawn="1"/>
        </p:nvSpPr>
        <p:spPr bwMode="gray">
          <a:xfrm>
            <a:off x="2286000" y="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6" name="Rectangle 14"/>
          <p:cNvSpPr>
            <a:spLocks noChangeArrowheads="1"/>
          </p:cNvSpPr>
          <p:nvPr userDrawn="1"/>
        </p:nvSpPr>
        <p:spPr bwMode="gray">
          <a:xfrm>
            <a:off x="2668588" y="0"/>
            <a:ext cx="1671638" cy="206084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30000"/>
                </a:schemeClr>
              </a:gs>
              <a:gs pos="50000">
                <a:srgbClr val="FFFF97"/>
              </a:gs>
              <a:gs pos="100000">
                <a:schemeClr val="accent2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gray">
          <a:xfrm>
            <a:off x="2289175" y="17145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gray">
          <a:xfrm>
            <a:off x="4572000" y="108963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gray">
          <a:xfrm>
            <a:off x="4575175" y="0"/>
            <a:ext cx="1285875" cy="2021306"/>
          </a:xfrm>
          <a:prstGeom prst="rect">
            <a:avLst/>
          </a:prstGeom>
          <a:gradFill rotWithShape="1">
            <a:gsLst>
              <a:gs pos="0">
                <a:srgbClr val="FFD9D9">
                  <a:alpha val="29804"/>
                </a:srgbClr>
              </a:gs>
              <a:gs pos="50000">
                <a:srgbClr val="FF5353"/>
              </a:gs>
              <a:gs pos="100000">
                <a:schemeClr val="hlink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4575175" y="139992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0" y="0"/>
            <a:ext cx="2286000" cy="2020442"/>
            <a:chOff x="0" y="0"/>
            <a:chExt cx="1440" cy="2340"/>
          </a:xfrm>
        </p:grpSpPr>
        <p:sp>
          <p:nvSpPr>
            <p:cNvPr id="3079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3113" name="Group 41"/>
          <p:cNvGrpSpPr>
            <a:grpSpLocks/>
          </p:cNvGrpSpPr>
          <p:nvPr/>
        </p:nvGrpSpPr>
        <p:grpSpPr bwMode="auto">
          <a:xfrm>
            <a:off x="0" y="0"/>
            <a:ext cx="6861175" cy="171450"/>
            <a:chOff x="0" y="0"/>
            <a:chExt cx="4322" cy="108"/>
          </a:xfrm>
        </p:grpSpPr>
        <p:sp>
          <p:nvSpPr>
            <p:cNvPr id="3096" name="Rectangle 24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rgbClr val="FF151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16764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01000" y="6477000"/>
            <a:ext cx="685800" cy="244475"/>
          </a:xfrm>
        </p:spPr>
        <p:txBody>
          <a:bodyPr/>
          <a:lstStyle>
            <a:lvl1pPr>
              <a:defRPr/>
            </a:lvl1pPr>
          </a:lstStyle>
          <a:p>
            <a:fld id="{1D8F9E61-F4BB-4DFE-8902-6EACB45A5C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67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0" name="Rectangle 8"/>
          <p:cNvSpPr>
            <a:spLocks noChangeArrowheads="1"/>
          </p:cNvSpPr>
          <p:nvPr userDrawn="1"/>
        </p:nvSpPr>
        <p:spPr bwMode="gray">
          <a:xfrm>
            <a:off x="2286000" y="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6" name="Rectangle 14"/>
          <p:cNvSpPr>
            <a:spLocks noChangeArrowheads="1"/>
          </p:cNvSpPr>
          <p:nvPr userDrawn="1"/>
        </p:nvSpPr>
        <p:spPr bwMode="gray">
          <a:xfrm>
            <a:off x="2668588" y="0"/>
            <a:ext cx="1671638" cy="206084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30000"/>
                </a:schemeClr>
              </a:gs>
              <a:gs pos="50000">
                <a:srgbClr val="FFFF97"/>
              </a:gs>
              <a:gs pos="100000">
                <a:schemeClr val="accent2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gray">
          <a:xfrm>
            <a:off x="2289175" y="17145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gray">
          <a:xfrm>
            <a:off x="4572000" y="108963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gray">
          <a:xfrm>
            <a:off x="4575175" y="0"/>
            <a:ext cx="1285875" cy="2021306"/>
          </a:xfrm>
          <a:prstGeom prst="rect">
            <a:avLst/>
          </a:prstGeom>
          <a:gradFill rotWithShape="1">
            <a:gsLst>
              <a:gs pos="0">
                <a:srgbClr val="FFD9D9">
                  <a:alpha val="29804"/>
                </a:srgbClr>
              </a:gs>
              <a:gs pos="50000">
                <a:srgbClr val="FF5353"/>
              </a:gs>
              <a:gs pos="100000">
                <a:schemeClr val="hlink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4575175" y="139992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0" y="0"/>
            <a:ext cx="2286000" cy="2020442"/>
            <a:chOff x="0" y="0"/>
            <a:chExt cx="1440" cy="2340"/>
          </a:xfrm>
        </p:grpSpPr>
        <p:sp>
          <p:nvSpPr>
            <p:cNvPr id="3079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3113" name="Group 41"/>
          <p:cNvGrpSpPr>
            <a:grpSpLocks/>
          </p:cNvGrpSpPr>
          <p:nvPr/>
        </p:nvGrpSpPr>
        <p:grpSpPr bwMode="auto">
          <a:xfrm>
            <a:off x="0" y="0"/>
            <a:ext cx="6861175" cy="171450"/>
            <a:chOff x="0" y="0"/>
            <a:chExt cx="4322" cy="108"/>
          </a:xfrm>
        </p:grpSpPr>
        <p:sp>
          <p:nvSpPr>
            <p:cNvPr id="3096" name="Rectangle 24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rgbClr val="FF151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16764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01000" y="6477000"/>
            <a:ext cx="685800" cy="244475"/>
          </a:xfrm>
        </p:spPr>
        <p:txBody>
          <a:bodyPr/>
          <a:lstStyle>
            <a:lvl1pPr>
              <a:defRPr/>
            </a:lvl1pPr>
          </a:lstStyle>
          <a:p>
            <a:fld id="{1D8F9E61-F4BB-4DFE-8902-6EACB45A5C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482352" y="3128458"/>
            <a:ext cx="8229600" cy="237430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PRIORITĂȚILE ANULUI 2014   ÎN DOMENIUL ACHIZIȚIILOR PUBLICE</a:t>
            </a:r>
          </a:p>
        </p:txBody>
      </p:sp>
    </p:spTree>
    <p:extLst>
      <p:ext uri="{BB962C8B-B14F-4D97-AF65-F5344CB8AC3E}">
        <p14:creationId xmlns:p14="http://schemas.microsoft.com/office/powerpoint/2010/main" val="3113477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8763"/>
            <a:ext cx="8229600" cy="1514054"/>
          </a:xfrm>
        </p:spPr>
        <p:txBody>
          <a:bodyPr/>
          <a:lstStyle/>
          <a:p>
            <a:r>
              <a:rPr lang="en-US" dirty="0" err="1" smtClean="0"/>
              <a:t>Prioritățile</a:t>
            </a:r>
            <a:r>
              <a:rPr lang="en-US" dirty="0" smtClean="0"/>
              <a:t> </a:t>
            </a:r>
            <a:r>
              <a:rPr lang="en-US" dirty="0" err="1" smtClean="0"/>
              <a:t>anului</a:t>
            </a:r>
            <a:r>
              <a:rPr lang="en-US" dirty="0" smtClean="0"/>
              <a:t> 2014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achizițiilor</a:t>
            </a:r>
            <a:r>
              <a:rPr lang="en-US" dirty="0" smtClean="0"/>
              <a:t> </a:t>
            </a:r>
            <a:r>
              <a:rPr lang="en-US" dirty="0" err="1" smtClean="0"/>
              <a:t>publice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CD404-1EAB-41C8-A436-84114250BD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0559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err="1" smtClean="0"/>
              <a:t>Prioritățile</a:t>
            </a:r>
            <a:r>
              <a:rPr lang="en-US" dirty="0" smtClean="0"/>
              <a:t> </a:t>
            </a:r>
            <a:r>
              <a:rPr lang="en-US" dirty="0" err="1" smtClean="0"/>
              <a:t>anului</a:t>
            </a:r>
            <a:r>
              <a:rPr lang="en-US" dirty="0" smtClean="0"/>
              <a:t> 2014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achizițiilor</a:t>
            </a:r>
            <a:r>
              <a:rPr lang="en-US" dirty="0" smtClean="0"/>
              <a:t> </a:t>
            </a:r>
            <a:r>
              <a:rPr lang="en-US" dirty="0" err="1" smtClean="0"/>
              <a:t>publice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B4A73-5063-4FBD-9265-24BD41B670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0815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A5C0A-598C-419B-BC08-4825FF7BC1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6397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7F632-8F7A-47C8-BD33-863FA3CD3E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69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0" name="Rectangle 8"/>
          <p:cNvSpPr>
            <a:spLocks noChangeArrowheads="1"/>
          </p:cNvSpPr>
          <p:nvPr userDrawn="1"/>
        </p:nvSpPr>
        <p:spPr bwMode="gray">
          <a:xfrm>
            <a:off x="2286000" y="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6" name="Rectangle 14"/>
          <p:cNvSpPr>
            <a:spLocks noChangeArrowheads="1"/>
          </p:cNvSpPr>
          <p:nvPr userDrawn="1"/>
        </p:nvSpPr>
        <p:spPr bwMode="gray">
          <a:xfrm>
            <a:off x="2668588" y="0"/>
            <a:ext cx="1671638" cy="206084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30000"/>
                </a:schemeClr>
              </a:gs>
              <a:gs pos="50000">
                <a:srgbClr val="FFFF97"/>
              </a:gs>
              <a:gs pos="100000">
                <a:schemeClr val="accent2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gray">
          <a:xfrm>
            <a:off x="2289175" y="17145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gray">
          <a:xfrm>
            <a:off x="4572000" y="108963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gray">
          <a:xfrm>
            <a:off x="4575175" y="0"/>
            <a:ext cx="1285875" cy="2021306"/>
          </a:xfrm>
          <a:prstGeom prst="rect">
            <a:avLst/>
          </a:prstGeom>
          <a:gradFill rotWithShape="1">
            <a:gsLst>
              <a:gs pos="0">
                <a:srgbClr val="FFD9D9">
                  <a:alpha val="29804"/>
                </a:srgbClr>
              </a:gs>
              <a:gs pos="50000">
                <a:srgbClr val="FF5353"/>
              </a:gs>
              <a:gs pos="100000">
                <a:schemeClr val="hlink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4575175" y="139992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0" y="0"/>
            <a:ext cx="2286000" cy="2020442"/>
            <a:chOff x="0" y="0"/>
            <a:chExt cx="1440" cy="2340"/>
          </a:xfrm>
        </p:grpSpPr>
        <p:sp>
          <p:nvSpPr>
            <p:cNvPr id="3079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3113" name="Group 41"/>
          <p:cNvGrpSpPr>
            <a:grpSpLocks/>
          </p:cNvGrpSpPr>
          <p:nvPr/>
        </p:nvGrpSpPr>
        <p:grpSpPr bwMode="auto">
          <a:xfrm>
            <a:off x="0" y="0"/>
            <a:ext cx="6861175" cy="171450"/>
            <a:chOff x="0" y="0"/>
            <a:chExt cx="4322" cy="108"/>
          </a:xfrm>
        </p:grpSpPr>
        <p:sp>
          <p:nvSpPr>
            <p:cNvPr id="3096" name="Rectangle 24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rgbClr val="FF151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16764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01000" y="6477000"/>
            <a:ext cx="685800" cy="244475"/>
          </a:xfrm>
        </p:spPr>
        <p:txBody>
          <a:bodyPr/>
          <a:lstStyle>
            <a:lvl1pPr>
              <a:defRPr/>
            </a:lvl1pPr>
          </a:lstStyle>
          <a:p>
            <a:fld id="{1D8F9E61-F4BB-4DFE-8902-6EACB45A5C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48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40025-B471-4599-B44E-B67828EC1E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1041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67F0D-8F17-4DE1-94A3-B1B13ED468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2818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78C53-5122-475A-A228-F0E5A4D9B26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7178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ADF28-BDD8-4483-AF2C-C703C92C46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8864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87EB8-BFC8-4642-A486-CE46DD3B750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3260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58763"/>
            <a:ext cx="2057400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019800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599B2-C118-47C8-A8F4-64C01569FC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8033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F03216-F846-4411-9CE1-CCC0A51FAC2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3642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3F0C54-05A2-4343-9C71-1399C885CB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01856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7315200" cy="944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524000"/>
            <a:ext cx="8229600" cy="46529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35CCC68-0C03-4B02-BF8F-44DAAD836E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04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17"/>
          <p:cNvSpPr>
            <a:spLocks noChangeArrowheads="1"/>
          </p:cNvSpPr>
          <p:nvPr/>
        </p:nvSpPr>
        <p:spPr bwMode="gray">
          <a:xfrm>
            <a:off x="0" y="6751638"/>
            <a:ext cx="9144000" cy="10636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0" name="Rectangle 8"/>
          <p:cNvSpPr>
            <a:spLocks noChangeArrowheads="1"/>
          </p:cNvSpPr>
          <p:nvPr userDrawn="1"/>
        </p:nvSpPr>
        <p:spPr bwMode="gray">
          <a:xfrm>
            <a:off x="2286000" y="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6" name="Rectangle 14"/>
          <p:cNvSpPr>
            <a:spLocks noChangeArrowheads="1"/>
          </p:cNvSpPr>
          <p:nvPr userDrawn="1"/>
        </p:nvSpPr>
        <p:spPr bwMode="gray">
          <a:xfrm>
            <a:off x="2668588" y="0"/>
            <a:ext cx="1671638" cy="206084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30000"/>
                </a:schemeClr>
              </a:gs>
              <a:gs pos="50000">
                <a:srgbClr val="FFFF97"/>
              </a:gs>
              <a:gs pos="100000">
                <a:schemeClr val="accent2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1" name="Rectangle 19"/>
          <p:cNvSpPr>
            <a:spLocks noChangeArrowheads="1"/>
          </p:cNvSpPr>
          <p:nvPr userDrawn="1"/>
        </p:nvSpPr>
        <p:spPr bwMode="gray">
          <a:xfrm>
            <a:off x="2289175" y="171450"/>
            <a:ext cx="2287588" cy="2060848"/>
          </a:xfrm>
          <a:prstGeom prst="rect">
            <a:avLst/>
          </a:prstGeom>
          <a:gradFill rotWithShape="1">
            <a:gsLst>
              <a:gs pos="0">
                <a:srgbClr val="FFFF97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gray">
          <a:xfrm>
            <a:off x="4572000" y="108963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gray">
          <a:xfrm>
            <a:off x="4575175" y="0"/>
            <a:ext cx="1285875" cy="2021306"/>
          </a:xfrm>
          <a:prstGeom prst="rect">
            <a:avLst/>
          </a:prstGeom>
          <a:gradFill rotWithShape="1">
            <a:gsLst>
              <a:gs pos="0">
                <a:srgbClr val="FFD9D9">
                  <a:alpha val="29804"/>
                </a:srgbClr>
              </a:gs>
              <a:gs pos="50000">
                <a:srgbClr val="FF5353"/>
              </a:gs>
              <a:gs pos="100000">
                <a:schemeClr val="hlink">
                  <a:gamma/>
                  <a:tint val="0"/>
                  <a:invGamma/>
                  <a:alpha val="3000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4575175" y="139992"/>
            <a:ext cx="2286000" cy="2021306"/>
          </a:xfrm>
          <a:prstGeom prst="rect">
            <a:avLst/>
          </a:prstGeom>
          <a:gradFill rotWithShape="1">
            <a:gsLst>
              <a:gs pos="0">
                <a:srgbClr val="FF5353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3106" name="Group 34"/>
          <p:cNvGrpSpPr>
            <a:grpSpLocks/>
          </p:cNvGrpSpPr>
          <p:nvPr/>
        </p:nvGrpSpPr>
        <p:grpSpPr bwMode="auto">
          <a:xfrm>
            <a:off x="0" y="0"/>
            <a:ext cx="2286000" cy="2020442"/>
            <a:chOff x="0" y="0"/>
            <a:chExt cx="1440" cy="2340"/>
          </a:xfrm>
        </p:grpSpPr>
        <p:sp>
          <p:nvSpPr>
            <p:cNvPr id="3079" name="Rectangle 7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30000"/>
                  </a:schemeClr>
                </a:gs>
                <a:gs pos="50000">
                  <a:schemeClr val="accent1">
                    <a:alpha val="7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3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3113" name="Group 41"/>
          <p:cNvGrpSpPr>
            <a:grpSpLocks/>
          </p:cNvGrpSpPr>
          <p:nvPr/>
        </p:nvGrpSpPr>
        <p:grpSpPr bwMode="auto">
          <a:xfrm>
            <a:off x="0" y="0"/>
            <a:ext cx="6861175" cy="171450"/>
            <a:chOff x="0" y="0"/>
            <a:chExt cx="4322" cy="108"/>
          </a:xfrm>
        </p:grpSpPr>
        <p:sp>
          <p:nvSpPr>
            <p:cNvPr id="3096" name="Rectangle 24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rgbClr val="FF151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1676400" cy="244475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01000" y="6477000"/>
            <a:ext cx="685800" cy="244475"/>
          </a:xfrm>
        </p:spPr>
        <p:txBody>
          <a:bodyPr/>
          <a:lstStyle>
            <a:lvl1pPr>
              <a:defRPr/>
            </a:lvl1pPr>
          </a:lstStyle>
          <a:p>
            <a:fld id="{1D8F9E61-F4BB-4DFE-8902-6EACB45A5C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482352" y="3128458"/>
            <a:ext cx="8229600" cy="237430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PRIORITĂȚILE ANULUI 2014   ÎN DOMENIUL ACHIZIȚIILOR PUBLICE</a:t>
            </a:r>
          </a:p>
        </p:txBody>
      </p:sp>
    </p:spTree>
    <p:extLst>
      <p:ext uri="{BB962C8B-B14F-4D97-AF65-F5344CB8AC3E}">
        <p14:creationId xmlns:p14="http://schemas.microsoft.com/office/powerpoint/2010/main" val="3965965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58763"/>
            <a:ext cx="8229600" cy="1514054"/>
          </a:xfrm>
        </p:spPr>
        <p:txBody>
          <a:bodyPr/>
          <a:lstStyle/>
          <a:p>
            <a:r>
              <a:rPr lang="en-US" dirty="0" err="1" smtClean="0"/>
              <a:t>Prioritățile</a:t>
            </a:r>
            <a:r>
              <a:rPr lang="en-US" dirty="0" smtClean="0"/>
              <a:t> </a:t>
            </a:r>
            <a:r>
              <a:rPr lang="en-US" dirty="0" err="1" smtClean="0"/>
              <a:t>anului</a:t>
            </a:r>
            <a:r>
              <a:rPr lang="en-US" dirty="0" smtClean="0"/>
              <a:t> 2014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achizițiilor</a:t>
            </a:r>
            <a:r>
              <a:rPr lang="en-US" dirty="0" smtClean="0"/>
              <a:t> </a:t>
            </a:r>
            <a:r>
              <a:rPr lang="en-US" dirty="0" err="1" smtClean="0"/>
              <a:t>publice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CD404-1EAB-41C8-A436-84114250BD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25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err="1" smtClean="0"/>
              <a:t>Prioritățile</a:t>
            </a:r>
            <a:r>
              <a:rPr lang="en-US" dirty="0" smtClean="0"/>
              <a:t> </a:t>
            </a:r>
            <a:r>
              <a:rPr lang="en-US" dirty="0" err="1" smtClean="0"/>
              <a:t>anului</a:t>
            </a:r>
            <a:r>
              <a:rPr lang="en-US" dirty="0" smtClean="0"/>
              <a:t> 2014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domeniul</a:t>
            </a:r>
            <a:r>
              <a:rPr lang="en-US" dirty="0" smtClean="0"/>
              <a:t> </a:t>
            </a:r>
            <a:r>
              <a:rPr lang="en-US" dirty="0" err="1" smtClean="0"/>
              <a:t>achizițiilor</a:t>
            </a:r>
            <a:r>
              <a:rPr lang="en-US" dirty="0" smtClean="0"/>
              <a:t> </a:t>
            </a:r>
            <a:r>
              <a:rPr lang="en-US" dirty="0" err="1" smtClean="0"/>
              <a:t>publice</a:t>
            </a: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B4A73-5063-4FBD-9265-24BD41B670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06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A5C0A-598C-419B-BC08-4825FF7BC18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717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47F632-8F7A-47C8-BD33-863FA3CD3E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17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8"/>
          <p:cNvSpPr>
            <a:spLocks noChangeArrowheads="1"/>
          </p:cNvSpPr>
          <p:nvPr userDrawn="1"/>
        </p:nvSpPr>
        <p:spPr bwMode="ltGray">
          <a:xfrm>
            <a:off x="1610530" y="0"/>
            <a:ext cx="1637849" cy="6858000"/>
          </a:xfrm>
          <a:prstGeom prst="rect">
            <a:avLst/>
          </a:prstGeom>
          <a:gradFill rotWithShape="1">
            <a:gsLst>
              <a:gs pos="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9"/>
          <p:cNvSpPr>
            <a:spLocks noChangeArrowheads="1"/>
          </p:cNvSpPr>
          <p:nvPr userDrawn="1"/>
        </p:nvSpPr>
        <p:spPr bwMode="ltGray">
          <a:xfrm>
            <a:off x="1867970" y="0"/>
            <a:ext cx="1179238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5000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0"/>
          <p:cNvSpPr>
            <a:spLocks noChangeArrowheads="1"/>
          </p:cNvSpPr>
          <p:nvPr userDrawn="1"/>
        </p:nvSpPr>
        <p:spPr bwMode="ltGray">
          <a:xfrm>
            <a:off x="1610530" y="2880"/>
            <a:ext cx="1637849" cy="6748758"/>
          </a:xfrm>
          <a:prstGeom prst="rect">
            <a:avLst/>
          </a:prstGeom>
          <a:gradFill rotWithShape="1">
            <a:gsLst>
              <a:gs pos="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12"/>
          <p:cNvSpPr>
            <a:spLocks noChangeArrowheads="1"/>
          </p:cNvSpPr>
          <p:nvPr userDrawn="1"/>
        </p:nvSpPr>
        <p:spPr bwMode="ltGray">
          <a:xfrm>
            <a:off x="3247255" y="0"/>
            <a:ext cx="1611654" cy="5137150"/>
          </a:xfrm>
          <a:prstGeom prst="rect">
            <a:avLst/>
          </a:prstGeom>
          <a:gradFill rotWithShape="1">
            <a:gsLst>
              <a:gs pos="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26" name="Rectangle 13"/>
          <p:cNvSpPr>
            <a:spLocks noChangeArrowheads="1"/>
          </p:cNvSpPr>
          <p:nvPr userDrawn="1"/>
        </p:nvSpPr>
        <p:spPr bwMode="ltGray">
          <a:xfrm>
            <a:off x="3237397" y="0"/>
            <a:ext cx="974563" cy="51371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 u="none"/>
          </a:p>
        </p:txBody>
      </p:sp>
      <p:sp>
        <p:nvSpPr>
          <p:cNvPr id="27" name="Rectangle 14"/>
          <p:cNvSpPr>
            <a:spLocks noChangeArrowheads="1"/>
          </p:cNvSpPr>
          <p:nvPr userDrawn="1"/>
        </p:nvSpPr>
        <p:spPr bwMode="ltGray">
          <a:xfrm>
            <a:off x="3248379" y="-1587"/>
            <a:ext cx="1610529" cy="5137150"/>
          </a:xfrm>
          <a:prstGeom prst="rect">
            <a:avLst/>
          </a:prstGeom>
          <a:gradFill rotWithShape="1">
            <a:gsLst>
              <a:gs pos="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 u="none"/>
          </a:p>
        </p:txBody>
      </p:sp>
      <p:grpSp>
        <p:nvGrpSpPr>
          <p:cNvPr id="28" name="Group 21"/>
          <p:cNvGrpSpPr>
            <a:grpSpLocks/>
          </p:cNvGrpSpPr>
          <p:nvPr userDrawn="1"/>
        </p:nvGrpSpPr>
        <p:grpSpPr bwMode="auto">
          <a:xfrm>
            <a:off x="-1" y="0"/>
            <a:ext cx="1618137" cy="5135563"/>
            <a:chOff x="0" y="0"/>
            <a:chExt cx="1440" cy="2340"/>
          </a:xfrm>
        </p:grpSpPr>
        <p:sp>
          <p:nvSpPr>
            <p:cNvPr id="29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45"/>
          <p:cNvGrpSpPr>
            <a:grpSpLocks/>
          </p:cNvGrpSpPr>
          <p:nvPr userDrawn="1"/>
        </p:nvGrpSpPr>
        <p:grpSpPr bwMode="auto">
          <a:xfrm>
            <a:off x="1" y="-3174"/>
            <a:ext cx="4860032" cy="174624"/>
            <a:chOff x="0" y="0"/>
            <a:chExt cx="4322" cy="108"/>
          </a:xfrm>
        </p:grpSpPr>
        <p:sp>
          <p:nvSpPr>
            <p:cNvPr id="34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rgbClr val="99B6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rgbClr val="FFFF8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rgbClr val="FF434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3933056"/>
            <a:ext cx="8229600" cy="2243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3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FF2EE8-7F22-4D00-B9D7-E1F32F4CB89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41" name="Group 46"/>
          <p:cNvGrpSpPr>
            <a:grpSpLocks/>
          </p:cNvGrpSpPr>
          <p:nvPr userDrawn="1"/>
        </p:nvGrpSpPr>
        <p:grpSpPr bwMode="auto">
          <a:xfrm>
            <a:off x="0" y="176213"/>
            <a:ext cx="7696200" cy="1611312"/>
            <a:chOff x="0" y="111"/>
            <a:chExt cx="4848" cy="768"/>
          </a:xfrm>
        </p:grpSpPr>
        <p:sp>
          <p:nvSpPr>
            <p:cNvPr id="42" name="Rectangle 39"/>
            <p:cNvSpPr>
              <a:spLocks noChangeArrowheads="1"/>
            </p:cNvSpPr>
            <p:nvPr userDrawn="1"/>
          </p:nvSpPr>
          <p:spPr bwMode="hidden">
            <a:xfrm rot="-5400000">
              <a:off x="2394" y="-1578"/>
              <a:ext cx="60" cy="484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tint val="0"/>
                    <a:invGamma/>
                    <a:alpha val="0"/>
                  </a:srgbClr>
                </a:gs>
                <a:gs pos="50000">
                  <a:srgbClr val="FFFFFF">
                    <a:alpha val="35001"/>
                  </a:srgbClr>
                </a:gs>
                <a:gs pos="100000">
                  <a:srgbClr val="FFFFFF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" name="Group 44"/>
            <p:cNvGrpSpPr>
              <a:grpSpLocks/>
            </p:cNvGrpSpPr>
            <p:nvPr userDrawn="1"/>
          </p:nvGrpSpPr>
          <p:grpSpPr bwMode="auto">
            <a:xfrm>
              <a:off x="0" y="111"/>
              <a:ext cx="4327" cy="768"/>
              <a:chOff x="0" y="111"/>
              <a:chExt cx="4327" cy="768"/>
            </a:xfrm>
          </p:grpSpPr>
          <p:sp>
            <p:nvSpPr>
              <p:cNvPr id="44" name="Rectangle 41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42"/>
              <p:cNvSpPr>
                <a:spLocks noChangeArrowheads="1"/>
              </p:cNvSpPr>
              <p:nvPr userDrawn="1"/>
            </p:nvSpPr>
            <p:spPr bwMode="hidden">
              <a:xfrm rot="-5400000">
                <a:off x="1754" y="-1643"/>
                <a:ext cx="181" cy="3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tint val="0"/>
                      <a:invGamma/>
                      <a:alpha val="0"/>
                    </a:srgbClr>
                  </a:gs>
                  <a:gs pos="5000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43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58762"/>
            <a:ext cx="7315200" cy="1442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48" name="Picture 47" descr="D:\Dropbox\AAP_DOCS\SIA RSAP\AAP_black_right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4380"/>
            <a:ext cx="2514600" cy="637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ltGray">
          <a:xfrm>
            <a:off x="1610530" y="0"/>
            <a:ext cx="1637849" cy="6858000"/>
          </a:xfrm>
          <a:prstGeom prst="rect">
            <a:avLst/>
          </a:prstGeom>
          <a:gradFill rotWithShape="1">
            <a:gsLst>
              <a:gs pos="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ltGray">
          <a:xfrm>
            <a:off x="1867970" y="0"/>
            <a:ext cx="1179238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5000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ltGray">
          <a:xfrm>
            <a:off x="1610530" y="2880"/>
            <a:ext cx="1637849" cy="6748758"/>
          </a:xfrm>
          <a:prstGeom prst="rect">
            <a:avLst/>
          </a:prstGeom>
          <a:gradFill rotWithShape="1">
            <a:gsLst>
              <a:gs pos="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ltGray">
          <a:xfrm>
            <a:off x="3247255" y="0"/>
            <a:ext cx="1611654" cy="5137150"/>
          </a:xfrm>
          <a:prstGeom prst="rect">
            <a:avLst/>
          </a:prstGeom>
          <a:gradFill rotWithShape="1">
            <a:gsLst>
              <a:gs pos="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ltGray">
          <a:xfrm>
            <a:off x="3237397" y="0"/>
            <a:ext cx="974563" cy="51371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ltGray">
          <a:xfrm>
            <a:off x="3248379" y="-1587"/>
            <a:ext cx="1610529" cy="5137150"/>
          </a:xfrm>
          <a:prstGeom prst="rect">
            <a:avLst/>
          </a:prstGeom>
          <a:gradFill rotWithShape="1">
            <a:gsLst>
              <a:gs pos="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-1" y="0"/>
            <a:ext cx="1618137" cy="5135563"/>
            <a:chOff x="0" y="0"/>
            <a:chExt cx="1440" cy="2340"/>
          </a:xfrm>
        </p:grpSpPr>
        <p:sp>
          <p:nvSpPr>
            <p:cNvPr id="1046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1" y="-3174"/>
            <a:ext cx="4860032" cy="174624"/>
            <a:chOff x="0" y="0"/>
            <a:chExt cx="4322" cy="108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rgbClr val="99B6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rgbClr val="FFFF8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rgbClr val="FF434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3933056"/>
            <a:ext cx="8229600" cy="2243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FF2EE8-7F22-4D00-B9D7-E1F32F4CB891}" type="slidenum">
              <a: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1070" name="Group 46"/>
          <p:cNvGrpSpPr>
            <a:grpSpLocks/>
          </p:cNvGrpSpPr>
          <p:nvPr/>
        </p:nvGrpSpPr>
        <p:grpSpPr bwMode="auto">
          <a:xfrm>
            <a:off x="0" y="176213"/>
            <a:ext cx="7696200" cy="1611312"/>
            <a:chOff x="0" y="111"/>
            <a:chExt cx="4848" cy="768"/>
          </a:xfrm>
        </p:grpSpPr>
        <p:sp>
          <p:nvSpPr>
            <p:cNvPr id="1063" name="Rectangle 39"/>
            <p:cNvSpPr>
              <a:spLocks noChangeArrowheads="1"/>
            </p:cNvSpPr>
            <p:nvPr userDrawn="1"/>
          </p:nvSpPr>
          <p:spPr bwMode="hidden">
            <a:xfrm rot="-5400000">
              <a:off x="2394" y="-1578"/>
              <a:ext cx="60" cy="484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tint val="0"/>
                    <a:invGamma/>
                    <a:alpha val="0"/>
                  </a:srgbClr>
                </a:gs>
                <a:gs pos="50000">
                  <a:srgbClr val="FFFFFF">
                    <a:alpha val="35001"/>
                  </a:srgbClr>
                </a:gs>
                <a:gs pos="100000">
                  <a:srgbClr val="FFFFFF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grpSp>
          <p:nvGrpSpPr>
            <p:cNvPr id="1068" name="Group 44"/>
            <p:cNvGrpSpPr>
              <a:grpSpLocks/>
            </p:cNvGrpSpPr>
            <p:nvPr userDrawn="1"/>
          </p:nvGrpSpPr>
          <p:grpSpPr bwMode="auto">
            <a:xfrm>
              <a:off x="0" y="111"/>
              <a:ext cx="4327" cy="768"/>
              <a:chOff x="0" y="111"/>
              <a:chExt cx="4327" cy="768"/>
            </a:xfrm>
          </p:grpSpPr>
          <p:sp>
            <p:nvSpPr>
              <p:cNvPr id="1065" name="Rectangle 41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 userDrawn="1"/>
            </p:nvSpPr>
            <p:spPr bwMode="hidden">
              <a:xfrm rot="-5400000">
                <a:off x="1754" y="-1643"/>
                <a:ext cx="181" cy="3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tint val="0"/>
                      <a:invGamma/>
                      <a:alpha val="0"/>
                    </a:srgbClr>
                  </a:gs>
                  <a:gs pos="5000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+mn-cs"/>
                </a:endParaRPr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58762"/>
            <a:ext cx="7315200" cy="1442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973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ts val="5700"/>
        </a:lnSpc>
        <a:spcBef>
          <a:spcPct val="0"/>
        </a:spcBef>
        <a:spcAft>
          <a:spcPct val="0"/>
        </a:spcAft>
        <a:defRPr sz="5000" b="1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ltGray">
          <a:xfrm>
            <a:off x="1610530" y="0"/>
            <a:ext cx="1637849" cy="6858000"/>
          </a:xfrm>
          <a:prstGeom prst="rect">
            <a:avLst/>
          </a:prstGeom>
          <a:gradFill rotWithShape="1">
            <a:gsLst>
              <a:gs pos="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ltGray">
          <a:xfrm>
            <a:off x="1867970" y="0"/>
            <a:ext cx="1179238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5000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ltGray">
          <a:xfrm>
            <a:off x="1610530" y="2880"/>
            <a:ext cx="1637849" cy="6748758"/>
          </a:xfrm>
          <a:prstGeom prst="rect">
            <a:avLst/>
          </a:prstGeom>
          <a:gradFill rotWithShape="1">
            <a:gsLst>
              <a:gs pos="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ltGray">
          <a:xfrm>
            <a:off x="3247255" y="0"/>
            <a:ext cx="1611654" cy="5137150"/>
          </a:xfrm>
          <a:prstGeom prst="rect">
            <a:avLst/>
          </a:prstGeom>
          <a:gradFill rotWithShape="1">
            <a:gsLst>
              <a:gs pos="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ltGray">
          <a:xfrm>
            <a:off x="3237397" y="0"/>
            <a:ext cx="974563" cy="51371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ltGray">
          <a:xfrm>
            <a:off x="3248379" y="-1587"/>
            <a:ext cx="1610529" cy="5137150"/>
          </a:xfrm>
          <a:prstGeom prst="rect">
            <a:avLst/>
          </a:prstGeom>
          <a:gradFill rotWithShape="1">
            <a:gsLst>
              <a:gs pos="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-1" y="0"/>
            <a:ext cx="1618137" cy="5135563"/>
            <a:chOff x="0" y="0"/>
            <a:chExt cx="1440" cy="2340"/>
          </a:xfrm>
        </p:grpSpPr>
        <p:sp>
          <p:nvSpPr>
            <p:cNvPr id="1046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1" y="-3174"/>
            <a:ext cx="4860032" cy="174624"/>
            <a:chOff x="0" y="0"/>
            <a:chExt cx="4322" cy="108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rgbClr val="99B6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rgbClr val="FFFF8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rgbClr val="FF434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3933056"/>
            <a:ext cx="8229600" cy="2243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FF2EE8-7F22-4D00-B9D7-E1F32F4CB891}" type="slidenum">
              <a: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1070" name="Group 46"/>
          <p:cNvGrpSpPr>
            <a:grpSpLocks/>
          </p:cNvGrpSpPr>
          <p:nvPr/>
        </p:nvGrpSpPr>
        <p:grpSpPr bwMode="auto">
          <a:xfrm>
            <a:off x="0" y="176213"/>
            <a:ext cx="7696200" cy="1611312"/>
            <a:chOff x="0" y="111"/>
            <a:chExt cx="4848" cy="768"/>
          </a:xfrm>
        </p:grpSpPr>
        <p:sp>
          <p:nvSpPr>
            <p:cNvPr id="1063" name="Rectangle 39"/>
            <p:cNvSpPr>
              <a:spLocks noChangeArrowheads="1"/>
            </p:cNvSpPr>
            <p:nvPr userDrawn="1"/>
          </p:nvSpPr>
          <p:spPr bwMode="hidden">
            <a:xfrm rot="-5400000">
              <a:off x="2394" y="-1578"/>
              <a:ext cx="60" cy="484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tint val="0"/>
                    <a:invGamma/>
                    <a:alpha val="0"/>
                  </a:srgbClr>
                </a:gs>
                <a:gs pos="50000">
                  <a:srgbClr val="FFFFFF">
                    <a:alpha val="35001"/>
                  </a:srgbClr>
                </a:gs>
                <a:gs pos="100000">
                  <a:srgbClr val="FFFFFF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grpSp>
          <p:nvGrpSpPr>
            <p:cNvPr id="1068" name="Group 44"/>
            <p:cNvGrpSpPr>
              <a:grpSpLocks/>
            </p:cNvGrpSpPr>
            <p:nvPr userDrawn="1"/>
          </p:nvGrpSpPr>
          <p:grpSpPr bwMode="auto">
            <a:xfrm>
              <a:off x="0" y="111"/>
              <a:ext cx="4327" cy="768"/>
              <a:chOff x="0" y="111"/>
              <a:chExt cx="4327" cy="768"/>
            </a:xfrm>
          </p:grpSpPr>
          <p:sp>
            <p:nvSpPr>
              <p:cNvPr id="1065" name="Rectangle 41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 userDrawn="1"/>
            </p:nvSpPr>
            <p:spPr bwMode="hidden">
              <a:xfrm rot="-5400000">
                <a:off x="1754" y="-1643"/>
                <a:ext cx="181" cy="3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tint val="0"/>
                      <a:invGamma/>
                      <a:alpha val="0"/>
                    </a:srgbClr>
                  </a:gs>
                  <a:gs pos="5000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+mn-cs"/>
                </a:endParaRPr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58762"/>
            <a:ext cx="7315200" cy="1442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66950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ts val="5700"/>
        </a:lnSpc>
        <a:spcBef>
          <a:spcPct val="0"/>
        </a:spcBef>
        <a:spcAft>
          <a:spcPct val="0"/>
        </a:spcAft>
        <a:defRPr sz="5000" b="1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 userDrawn="1"/>
        </p:nvSpPr>
        <p:spPr bwMode="ltGray">
          <a:xfrm>
            <a:off x="1610530" y="0"/>
            <a:ext cx="1637849" cy="6858000"/>
          </a:xfrm>
          <a:prstGeom prst="rect">
            <a:avLst/>
          </a:prstGeom>
          <a:gradFill rotWithShape="1">
            <a:gsLst>
              <a:gs pos="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ltGray">
          <a:xfrm>
            <a:off x="1867970" y="0"/>
            <a:ext cx="1179238" cy="6858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5000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ltGray">
          <a:xfrm>
            <a:off x="1610530" y="2880"/>
            <a:ext cx="1637849" cy="6748758"/>
          </a:xfrm>
          <a:prstGeom prst="rect">
            <a:avLst/>
          </a:prstGeom>
          <a:gradFill rotWithShape="1">
            <a:gsLst>
              <a:gs pos="0">
                <a:srgbClr val="FFFFBD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ltGray">
          <a:xfrm>
            <a:off x="3247255" y="0"/>
            <a:ext cx="1611654" cy="5137150"/>
          </a:xfrm>
          <a:prstGeom prst="rect">
            <a:avLst/>
          </a:prstGeom>
          <a:gradFill rotWithShape="1">
            <a:gsLst>
              <a:gs pos="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ltGray">
          <a:xfrm>
            <a:off x="3237397" y="0"/>
            <a:ext cx="974563" cy="51371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ltGray">
          <a:xfrm>
            <a:off x="3248379" y="-1587"/>
            <a:ext cx="1610529" cy="5137150"/>
          </a:xfrm>
          <a:prstGeom prst="rect">
            <a:avLst/>
          </a:prstGeom>
          <a:gradFill rotWithShape="1">
            <a:gsLst>
              <a:gs pos="0">
                <a:srgbClr val="FFC9C9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-1" y="0"/>
            <a:ext cx="1618137" cy="5135563"/>
            <a:chOff x="0" y="0"/>
            <a:chExt cx="1440" cy="2340"/>
          </a:xfrm>
        </p:grpSpPr>
        <p:sp>
          <p:nvSpPr>
            <p:cNvPr id="1046" name="Rectangle 22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ltGray">
            <a:xfrm>
              <a:off x="1338" y="0"/>
              <a:ext cx="102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 userDrawn="1"/>
          </p:nvSpPr>
          <p:spPr bwMode="ltGray">
            <a:xfrm>
              <a:off x="0" y="0"/>
              <a:ext cx="486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5000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 userDrawn="1"/>
          </p:nvSpPr>
          <p:spPr bwMode="ltGray">
            <a:xfrm>
              <a:off x="0" y="0"/>
              <a:ext cx="1440" cy="2340"/>
            </a:xfrm>
            <a:prstGeom prst="rect">
              <a:avLst/>
            </a:prstGeom>
            <a:gradFill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gamma/>
                    <a:tint val="0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1069" name="Group 45"/>
          <p:cNvGrpSpPr>
            <a:grpSpLocks/>
          </p:cNvGrpSpPr>
          <p:nvPr/>
        </p:nvGrpSpPr>
        <p:grpSpPr bwMode="auto">
          <a:xfrm>
            <a:off x="1" y="-3174"/>
            <a:ext cx="4860032" cy="174624"/>
            <a:chOff x="0" y="0"/>
            <a:chExt cx="4322" cy="108"/>
          </a:xfrm>
        </p:grpSpPr>
        <p:sp>
          <p:nvSpPr>
            <p:cNvPr id="1050" name="Rectangle 26"/>
            <p:cNvSpPr>
              <a:spLocks noChangeArrowheads="1"/>
            </p:cNvSpPr>
            <p:nvPr userDrawn="1"/>
          </p:nvSpPr>
          <p:spPr bwMode="gray">
            <a:xfrm>
              <a:off x="0" y="0"/>
              <a:ext cx="1440" cy="108"/>
            </a:xfrm>
            <a:prstGeom prst="rect">
              <a:avLst/>
            </a:prstGeom>
            <a:solidFill>
              <a:srgbClr val="99B6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 userDrawn="1"/>
          </p:nvSpPr>
          <p:spPr bwMode="gray">
            <a:xfrm>
              <a:off x="1440" y="0"/>
              <a:ext cx="1441" cy="108"/>
            </a:xfrm>
            <a:prstGeom prst="rect">
              <a:avLst/>
            </a:prstGeom>
            <a:solidFill>
              <a:srgbClr val="FFFF8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 userDrawn="1"/>
          </p:nvSpPr>
          <p:spPr bwMode="gray">
            <a:xfrm>
              <a:off x="2882" y="0"/>
              <a:ext cx="1440" cy="108"/>
            </a:xfrm>
            <a:prstGeom prst="rect">
              <a:avLst/>
            </a:prstGeom>
            <a:solidFill>
              <a:srgbClr val="FF434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3933056"/>
            <a:ext cx="8229600" cy="2243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FF2EE8-7F22-4D00-B9D7-E1F32F4CB891}" type="slidenum">
              <a: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  <p:grpSp>
        <p:nvGrpSpPr>
          <p:cNvPr id="1070" name="Group 46"/>
          <p:cNvGrpSpPr>
            <a:grpSpLocks/>
          </p:cNvGrpSpPr>
          <p:nvPr/>
        </p:nvGrpSpPr>
        <p:grpSpPr bwMode="auto">
          <a:xfrm>
            <a:off x="0" y="176213"/>
            <a:ext cx="7696200" cy="1611312"/>
            <a:chOff x="0" y="111"/>
            <a:chExt cx="4848" cy="768"/>
          </a:xfrm>
        </p:grpSpPr>
        <p:sp>
          <p:nvSpPr>
            <p:cNvPr id="1063" name="Rectangle 39"/>
            <p:cNvSpPr>
              <a:spLocks noChangeArrowheads="1"/>
            </p:cNvSpPr>
            <p:nvPr userDrawn="1"/>
          </p:nvSpPr>
          <p:spPr bwMode="hidden">
            <a:xfrm rot="-5400000">
              <a:off x="2394" y="-1578"/>
              <a:ext cx="60" cy="484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tint val="0"/>
                    <a:invGamma/>
                    <a:alpha val="0"/>
                  </a:srgbClr>
                </a:gs>
                <a:gs pos="50000">
                  <a:srgbClr val="FFFFFF">
                    <a:alpha val="35001"/>
                  </a:srgbClr>
                </a:gs>
                <a:gs pos="100000">
                  <a:srgbClr val="FFFFFF">
                    <a:gamma/>
                    <a:tint val="0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+mn-cs"/>
              </a:endParaRPr>
            </a:p>
          </p:txBody>
        </p:sp>
        <p:grpSp>
          <p:nvGrpSpPr>
            <p:cNvPr id="1068" name="Group 44"/>
            <p:cNvGrpSpPr>
              <a:grpSpLocks/>
            </p:cNvGrpSpPr>
            <p:nvPr userDrawn="1"/>
          </p:nvGrpSpPr>
          <p:grpSpPr bwMode="auto">
            <a:xfrm>
              <a:off x="0" y="111"/>
              <a:ext cx="4327" cy="768"/>
              <a:chOff x="0" y="111"/>
              <a:chExt cx="4327" cy="768"/>
            </a:xfrm>
          </p:grpSpPr>
          <p:sp>
            <p:nvSpPr>
              <p:cNvPr id="1065" name="Rectangle 41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 userDrawn="1"/>
            </p:nvSpPr>
            <p:spPr bwMode="hidden">
              <a:xfrm rot="-5400000">
                <a:off x="1754" y="-1643"/>
                <a:ext cx="181" cy="3690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gamma/>
                      <a:tint val="0"/>
                      <a:invGamma/>
                      <a:alpha val="0"/>
                    </a:srgbClr>
                  </a:gs>
                  <a:gs pos="5000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 userDrawn="1"/>
            </p:nvSpPr>
            <p:spPr bwMode="hidden">
              <a:xfrm rot="-5400000">
                <a:off x="1780" y="-1669"/>
                <a:ext cx="768" cy="4327"/>
              </a:xfrm>
              <a:prstGeom prst="rect">
                <a:avLst/>
              </a:prstGeom>
              <a:gradFill rotWithShape="1">
                <a:gsLst>
                  <a:gs pos="0">
                    <a:srgbClr val="FFFFFF">
                      <a:alpha val="35001"/>
                    </a:srgbClr>
                  </a:gs>
                  <a:gs pos="100000">
                    <a:srgbClr val="FFFFFF">
                      <a:gamma/>
                      <a:tint val="0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  <a:latin typeface="Arial" panose="020B0604020202020204" pitchFamily="34" charset="0"/>
                  <a:cs typeface="+mn-cs"/>
                </a:endParaRPr>
              </a:p>
            </p:txBody>
          </p:sp>
        </p:grp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58762"/>
            <a:ext cx="7315200" cy="1442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6371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ts val="5700"/>
        </a:lnSpc>
        <a:spcBef>
          <a:spcPct val="0"/>
        </a:spcBef>
        <a:spcAft>
          <a:spcPct val="0"/>
        </a:spcAft>
        <a:defRPr sz="5000" b="1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3429000"/>
            <a:ext cx="7914456" cy="167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03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400326"/>
            <a:ext cx="8229600" cy="1228474"/>
          </a:xfrm>
          <a:noFill/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sz="4000" dirty="0" smtClean="0"/>
              <a:t>Activities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gray">
          <a:xfrm>
            <a:off x="1211816" y="6203814"/>
            <a:ext cx="184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 b="1" dirty="0">
              <a:solidFill>
                <a:srgbClr val="FFFFFF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gray">
          <a:xfrm>
            <a:off x="1127175" y="6379679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  <a:t>2</a:t>
            </a:r>
          </a:p>
        </p:txBody>
      </p:sp>
      <p:sp>
        <p:nvSpPr>
          <p:cNvPr id="91" name="Rectangle 3"/>
          <p:cNvSpPr txBox="1">
            <a:spLocks noChangeArrowheads="1"/>
          </p:cNvSpPr>
          <p:nvPr/>
        </p:nvSpPr>
        <p:spPr bwMode="gray">
          <a:xfrm>
            <a:off x="911224" y="1600200"/>
            <a:ext cx="7775576" cy="39542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Public procurement regulation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 using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the competitive dialogue procedure, approved by Government Decision no. 804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from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10.10.2013;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Public procurement regulation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 using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the negotiation procedure, approved by Government Decision no. 794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from 08.10.2013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;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Public procurement regulation using the dynamic system, approved by Government Decision no. 766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from 26.12.2013;</a:t>
            </a:r>
          </a:p>
        </p:txBody>
      </p:sp>
    </p:spTree>
    <p:extLst>
      <p:ext uri="{BB962C8B-B14F-4D97-AF65-F5344CB8AC3E}">
        <p14:creationId xmlns:p14="http://schemas.microsoft.com/office/powerpoint/2010/main" val="266453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400326"/>
            <a:ext cx="8229600" cy="1228474"/>
          </a:xfrm>
          <a:noFill/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sz="4000" dirty="0" smtClean="0"/>
              <a:t>Activities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gray">
          <a:xfrm>
            <a:off x="1211816" y="6203814"/>
            <a:ext cx="184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 b="1" dirty="0">
              <a:solidFill>
                <a:srgbClr val="FFFFFF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gray">
          <a:xfrm>
            <a:off x="1127175" y="6379679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  <a:t>2</a:t>
            </a:r>
          </a:p>
        </p:txBody>
      </p:sp>
      <p:sp>
        <p:nvSpPr>
          <p:cNvPr id="91" name="Rectangle 3"/>
          <p:cNvSpPr txBox="1">
            <a:spLocks noChangeArrowheads="1"/>
          </p:cNvSpPr>
          <p:nvPr/>
        </p:nvSpPr>
        <p:spPr bwMode="gray">
          <a:xfrm>
            <a:off x="911224" y="1600200"/>
            <a:ext cx="7775576" cy="39542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Public procurement regulation using the electronic auction, approved by Government Decision no. 774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from 04.10.2013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;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Regulation regarding the award of public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procurement contracts using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limited procedure, is at the stage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of endorsement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;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51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39552" y="2590800"/>
            <a:ext cx="8280920" cy="32445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5700"/>
              </a:lnSpc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o-RO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</a:t>
            </a:r>
            <a:r>
              <a:rPr lang="en-GB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GB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>
              <a:lnSpc>
                <a:spcPts val="4300"/>
              </a:lnSpc>
            </a:pPr>
            <a:r>
              <a:rPr 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TO CONTRACTING AUTHORITIES ON NEW LEGISLATIVE CHANGES AND THEIR APPLICATION</a:t>
            </a:r>
            <a:endParaRPr lang="en-US" sz="4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282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400326"/>
            <a:ext cx="8229600" cy="1228474"/>
          </a:xfrm>
          <a:noFill/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sz="4000" dirty="0" smtClean="0"/>
              <a:t>Activities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gray">
          <a:xfrm>
            <a:off x="1211816" y="6203814"/>
            <a:ext cx="184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 b="1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gray">
          <a:xfrm>
            <a:off x="1127175" y="6379679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1" name="Rectangle 3"/>
          <p:cNvSpPr txBox="1">
            <a:spLocks noChangeArrowheads="1"/>
          </p:cNvSpPr>
          <p:nvPr/>
        </p:nvSpPr>
        <p:spPr bwMode="gray">
          <a:xfrm>
            <a:off x="911224" y="1600200"/>
            <a:ext cx="7775576" cy="39542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Identification of the target group - the contracting authority representatives who need to be trained;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Elaboration of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training plan;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Elaboration of curricula and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didactic materials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for training;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Organization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and conducting of training seminars;</a:t>
            </a:r>
            <a:endParaRPr lang="ro-RO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71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  <p:bldP spid="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400326"/>
            <a:ext cx="8229600" cy="1228474"/>
          </a:xfrm>
          <a:noFill/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sz="4000" dirty="0"/>
              <a:t>Results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gray">
          <a:xfrm>
            <a:off x="1211816" y="6203814"/>
            <a:ext cx="184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 b="1" dirty="0">
              <a:solidFill>
                <a:srgbClr val="FFFFFF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gray">
          <a:xfrm>
            <a:off x="1127175" y="6379679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  <a:t>2</a:t>
            </a:r>
          </a:p>
        </p:txBody>
      </p:sp>
      <p:graphicFrame>
        <p:nvGraphicFramePr>
          <p:cNvPr id="8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944474"/>
              </p:ext>
            </p:extLst>
          </p:nvPr>
        </p:nvGraphicFramePr>
        <p:xfrm>
          <a:off x="683568" y="1981200"/>
          <a:ext cx="7632848" cy="2190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6938"/>
                <a:gridCol w="4830294"/>
                <a:gridCol w="1915616"/>
              </a:tblGrid>
              <a:tr h="721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</a:rPr>
                        <a:t>Nr. 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INDICATORS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2013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734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libri" panose="020F0502020204030204" pitchFamily="34" charset="0"/>
                        </a:rPr>
                        <a:t>1.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Number of organized and performed seminars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734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libri" panose="020F0502020204030204" pitchFamily="34" charset="0"/>
                        </a:rPr>
                        <a:t>2.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Number of trained persons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3127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47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11560" y="3356992"/>
            <a:ext cx="8280920" cy="237430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5700"/>
              </a:lnSpc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  <a:p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ATTENTION!</a:t>
            </a:r>
          </a:p>
        </p:txBody>
      </p:sp>
    </p:spTree>
    <p:extLst>
      <p:ext uri="{BB962C8B-B14F-4D97-AF65-F5344CB8AC3E}">
        <p14:creationId xmlns:p14="http://schemas.microsoft.com/office/powerpoint/2010/main" val="960643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39552" y="3933056"/>
            <a:ext cx="8280920" cy="201622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5700"/>
              </a:lnSpc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PROCUREMENT</a:t>
            </a:r>
          </a:p>
          <a:p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ACHIEVEMENTS IN 2013</a:t>
            </a:r>
          </a:p>
        </p:txBody>
      </p:sp>
    </p:spTree>
    <p:extLst>
      <p:ext uri="{BB962C8B-B14F-4D97-AF65-F5344CB8AC3E}">
        <p14:creationId xmlns:p14="http://schemas.microsoft.com/office/powerpoint/2010/main" val="331710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39552" y="2590800"/>
            <a:ext cx="8280920" cy="32445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5700"/>
              </a:lnSpc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o-RO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</a:t>
            </a:r>
            <a:r>
              <a:rPr lang="en-GB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o-RO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GB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>
              <a:lnSpc>
                <a:spcPts val="4300"/>
              </a:lnSpc>
            </a:pPr>
            <a:r>
              <a:rPr 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OF THE NUMBER OF PROCEDURES AND CONTRACTING AUTHORITIES CARRYING OUT PROCUREMENT PROCEDURES USING E-PROCUREMENT SYSTEM</a:t>
            </a:r>
            <a:endParaRPr lang="en-US" sz="4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2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400326"/>
            <a:ext cx="8229600" cy="1228474"/>
          </a:xfrm>
          <a:noFill/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sz="4000" dirty="0" smtClean="0"/>
              <a:t>Steps undertaken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gray">
          <a:xfrm>
            <a:off x="1211816" y="6203814"/>
            <a:ext cx="184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 b="1" dirty="0">
              <a:solidFill>
                <a:srgbClr val="FFFFFF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gray">
          <a:xfrm>
            <a:off x="1127175" y="6379679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  <a:t>2</a:t>
            </a:r>
          </a:p>
        </p:txBody>
      </p:sp>
      <p:sp>
        <p:nvSpPr>
          <p:cNvPr id="91" name="Rectangle 3"/>
          <p:cNvSpPr txBox="1">
            <a:spLocks noChangeArrowheads="1"/>
          </p:cNvSpPr>
          <p:nvPr/>
        </p:nvSpPr>
        <p:spPr bwMode="gray">
          <a:xfrm>
            <a:off x="911224" y="2139057"/>
            <a:ext cx="7775576" cy="39542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identification of the target group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(new contracting authorities):</a:t>
            </a:r>
          </a:p>
          <a:p>
            <a:pPr marL="1166813" indent="-35718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central public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authorities, 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166813" indent="-357188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ministries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166813" indent="-357188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their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subordinate entities;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development and approval of the normative act by which new contracting authorities are obliged to carry out procurement through e-procurement system;</a:t>
            </a:r>
            <a:endParaRPr lang="ro-RO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01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  <p:bldP spid="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400326"/>
            <a:ext cx="8229600" cy="1228474"/>
          </a:xfrm>
          <a:noFill/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sz="4000" dirty="0" smtClean="0"/>
              <a:t>Steps undertaken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gray">
          <a:xfrm>
            <a:off x="1211816" y="6203814"/>
            <a:ext cx="184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 b="1" dirty="0">
              <a:solidFill>
                <a:srgbClr val="FFFFFF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gray">
          <a:xfrm>
            <a:off x="1127175" y="6379679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  <a:t>2</a:t>
            </a:r>
          </a:p>
        </p:txBody>
      </p:sp>
      <p:sp>
        <p:nvSpPr>
          <p:cNvPr id="91" name="Rectangle 3"/>
          <p:cNvSpPr txBox="1">
            <a:spLocks noChangeArrowheads="1"/>
          </p:cNvSpPr>
          <p:nvPr/>
        </p:nvSpPr>
        <p:spPr bwMode="gray">
          <a:xfrm>
            <a:off x="911224" y="2139057"/>
            <a:ext cx="7775576" cy="39542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organization and conduct of periodic training seminars for new users of e-procurement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system;</a:t>
            </a: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technical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and methodological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assistance for                    e-procurement system users (Help Desk).</a:t>
            </a:r>
            <a:endParaRPr lang="ro-RO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06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400326"/>
            <a:ext cx="8229600" cy="1228474"/>
          </a:xfrm>
          <a:noFill/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sz="4000" dirty="0"/>
              <a:t>Results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gray">
          <a:xfrm>
            <a:off x="1211816" y="6203814"/>
            <a:ext cx="184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 b="1" dirty="0">
              <a:solidFill>
                <a:srgbClr val="FFFFFF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gray">
          <a:xfrm>
            <a:off x="1127175" y="6379679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  <a:t>2</a:t>
            </a:r>
          </a:p>
        </p:txBody>
      </p:sp>
      <p:graphicFrame>
        <p:nvGraphicFramePr>
          <p:cNvPr id="8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057250"/>
              </p:ext>
            </p:extLst>
          </p:nvPr>
        </p:nvGraphicFramePr>
        <p:xfrm>
          <a:off x="683568" y="1981200"/>
          <a:ext cx="7632848" cy="3733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6938"/>
                <a:gridCol w="3839694"/>
                <a:gridCol w="1453108"/>
                <a:gridCol w="1453108"/>
              </a:tblGrid>
              <a:tr h="721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</a:rPr>
                        <a:t>Nr. 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INDICATORS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734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libri" panose="020F0502020204030204" pitchFamily="34" charset="0"/>
                        </a:rPr>
                        <a:t>1.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Number of Contracting Authorities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in the e-procurement system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98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34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347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libri" panose="020F0502020204030204" pitchFamily="34" charset="0"/>
                        </a:rPr>
                        <a:t>2.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Number of procedures carried out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in the e-procurement system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1085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186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71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  <a:latin typeface="Calibri" panose="020F0502020204030204" pitchFamily="34" charset="0"/>
                        </a:rPr>
                        <a:t>3.</a:t>
                      </a:r>
                      <a:endParaRPr lang="ru-RU" sz="15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Number of contracts concluded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in the e-procurement system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1381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ru-RU" sz="1400" b="1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714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effectLst/>
                          <a:latin typeface="Calibri" panose="020F0502020204030204" pitchFamily="34" charset="0"/>
                        </a:rPr>
                        <a:t>4.</a:t>
                      </a:r>
                      <a:endParaRPr lang="ru-RU" sz="1500" dirty="0" smtClean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Sum of contracts concluded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 e-procurement system</a:t>
                      </a: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2 137,82 mln.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LEI MD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71,79 mln.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LEI MD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366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39552" y="2590800"/>
            <a:ext cx="8280920" cy="324455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5700"/>
              </a:lnSpc>
              <a:spcBef>
                <a:spcPct val="0"/>
              </a:spcBef>
              <a:spcAft>
                <a:spcPct val="0"/>
              </a:spcAft>
              <a:defRPr sz="5000" b="1" kern="120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o-RO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</a:t>
            </a:r>
            <a:r>
              <a:rPr lang="en-GB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GB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>
              <a:lnSpc>
                <a:spcPts val="4300"/>
              </a:lnSpc>
            </a:pPr>
            <a:r>
              <a:rPr lang="en-US" sz="4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MODIFICATION OF PRIMARY AND SECONDARY LEGISLATION IN ORDER TO HARMONIZE WITH GENERALLY ACCEPTED INTERNATIONAL STANDARDS</a:t>
            </a:r>
            <a:endParaRPr lang="en-US" sz="40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405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400326"/>
            <a:ext cx="8229600" cy="1228474"/>
          </a:xfrm>
          <a:noFill/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sz="4000" dirty="0" smtClean="0"/>
              <a:t>Activities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gray">
          <a:xfrm>
            <a:off x="1211816" y="6203814"/>
            <a:ext cx="184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 b="1" dirty="0">
              <a:solidFill>
                <a:srgbClr val="FFFFFF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gray">
          <a:xfrm>
            <a:off x="1127175" y="6379679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  <a:t>2</a:t>
            </a:r>
          </a:p>
        </p:txBody>
      </p:sp>
      <p:sp>
        <p:nvSpPr>
          <p:cNvPr id="91" name="Rectangle 3"/>
          <p:cNvSpPr txBox="1">
            <a:spLocks noChangeArrowheads="1"/>
          </p:cNvSpPr>
          <p:nvPr/>
        </p:nvSpPr>
        <p:spPr bwMode="gray">
          <a:xfrm>
            <a:off x="911224" y="1600200"/>
            <a:ext cx="7775576" cy="395423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The harmonization process is continuous;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Harmonization of the Public Procurement Law No. 96-XVI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form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13 April 2007 with the Directive no. 2004/18/EC of the European Parliament and of the Council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from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31 March 2004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concerning coordinating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procedures for the award of public works contracts, public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and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services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contracts;</a:t>
            </a: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Transposition into national law the provisions of Directive no. 17/2004/CE the European Parliament and of the Council of 31 March 2004 coordinating the procurement procedures of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procurement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contracts the water, energy, transport and postal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services;</a:t>
            </a:r>
            <a:endParaRPr lang="ro-RO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8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  <p:bldP spid="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0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400326"/>
            <a:ext cx="8229600" cy="1228474"/>
          </a:xfrm>
          <a:noFill/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sz="4000" dirty="0" smtClean="0"/>
              <a:t>Activities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gray">
          <a:xfrm>
            <a:off x="1211816" y="6203814"/>
            <a:ext cx="1847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endParaRPr lang="en-US" sz="2400" b="1" dirty="0">
              <a:solidFill>
                <a:srgbClr val="FFFFFF"/>
              </a:solidFill>
              <a:latin typeface="Arial" panose="020B0604020202020204" pitchFamily="34" charset="0"/>
              <a:cs typeface="+mn-cs"/>
            </a:endParaRPr>
          </a:p>
        </p:txBody>
      </p:sp>
      <p:sp>
        <p:nvSpPr>
          <p:cNvPr id="82" name="Text Box 17"/>
          <p:cNvSpPr txBox="1">
            <a:spLocks noChangeArrowheads="1"/>
          </p:cNvSpPr>
          <p:nvPr/>
        </p:nvSpPr>
        <p:spPr bwMode="gray">
          <a:xfrm>
            <a:off x="1127175" y="6379679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FFFF"/>
                </a:solidFill>
                <a:latin typeface="Arial" panose="020B0604020202020204" pitchFamily="34" charset="0"/>
                <a:cs typeface="+mn-cs"/>
              </a:rPr>
              <a:t>2</a:t>
            </a:r>
          </a:p>
        </p:txBody>
      </p:sp>
      <p:sp>
        <p:nvSpPr>
          <p:cNvPr id="91" name="Rectangle 3"/>
          <p:cNvSpPr txBox="1">
            <a:spLocks noChangeArrowheads="1"/>
          </p:cNvSpPr>
          <p:nvPr/>
        </p:nvSpPr>
        <p:spPr bwMode="gray">
          <a:xfrm>
            <a:off x="911224" y="1600200"/>
            <a:ext cx="7775576" cy="477947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bg1"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Draft Law on Public Procurement submitted for approval to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Government;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Law on amending and supplementing the Contravention Code, approved by Government Decision no.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181 from 13.03.2013 of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Law 262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from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01.11.13, MO 284-289/06.12.13 art.778;</a:t>
            </a:r>
            <a:endParaRPr lang="en-US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The Draft Law on utilities was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elaborated;</a:t>
            </a:r>
          </a:p>
          <a:p>
            <a:pPr marL="539750" indent="-53975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Elaboration of the draft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of Government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Decision "On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Approval of Documentation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for the realization of public procurement of consultancy services" is at the stage </a:t>
            </a:r>
            <a:r>
              <a:rPr lang="en-US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of endorsement;</a:t>
            </a:r>
            <a:endParaRPr lang="ro-RO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61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build="p"/>
    </p:bldLst>
  </p:timing>
</p:sld>
</file>

<file path=ppt/theme/theme1.xml><?xml version="1.0" encoding="utf-8"?>
<a:theme xmlns:a="http://schemas.openxmlformats.org/drawingml/2006/main" name="ROLISP Format Performance Budgeting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491EA"/>
      </a:accent1>
      <a:accent2>
        <a:srgbClr val="EB943D"/>
      </a:accent2>
      <a:accent3>
        <a:srgbClr val="FFFFFF"/>
      </a:accent3>
      <a:accent4>
        <a:srgbClr val="000000"/>
      </a:accent4>
      <a:accent5>
        <a:srgbClr val="B8C7F3"/>
      </a:accent5>
      <a:accent6>
        <a:srgbClr val="D58636"/>
      </a:accent6>
      <a:hlink>
        <a:srgbClr val="4DBF9C"/>
      </a:hlink>
      <a:folHlink>
        <a:srgbClr val="D0C93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CA304"/>
        </a:accent1>
        <a:accent2>
          <a:srgbClr val="E1595C"/>
        </a:accent2>
        <a:accent3>
          <a:srgbClr val="FFFFFF"/>
        </a:accent3>
        <a:accent4>
          <a:srgbClr val="000000"/>
        </a:accent4>
        <a:accent5>
          <a:srgbClr val="FDCEAA"/>
        </a:accent5>
        <a:accent6>
          <a:srgbClr val="CC5053"/>
        </a:accent6>
        <a:hlink>
          <a:srgbClr val="80E05A"/>
        </a:hlink>
        <a:folHlink>
          <a:srgbClr val="4BA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491EA"/>
        </a:accent1>
        <a:accent2>
          <a:srgbClr val="EB943D"/>
        </a:accent2>
        <a:accent3>
          <a:srgbClr val="FFFFFF"/>
        </a:accent3>
        <a:accent4>
          <a:srgbClr val="000000"/>
        </a:accent4>
        <a:accent5>
          <a:srgbClr val="B8C7F3"/>
        </a:accent5>
        <a:accent6>
          <a:srgbClr val="D58636"/>
        </a:accent6>
        <a:hlink>
          <a:srgbClr val="4DBF9C"/>
        </a:hlink>
        <a:folHlink>
          <a:srgbClr val="D0C9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6D092"/>
        </a:accent1>
        <a:accent2>
          <a:srgbClr val="55B5D3"/>
        </a:accent2>
        <a:accent3>
          <a:srgbClr val="FFFFFF"/>
        </a:accent3>
        <a:accent4>
          <a:srgbClr val="000000"/>
        </a:accent4>
        <a:accent5>
          <a:srgbClr val="C3E4C7"/>
        </a:accent5>
        <a:accent6>
          <a:srgbClr val="4CA4BF"/>
        </a:accent6>
        <a:hlink>
          <a:srgbClr val="C389EF"/>
        </a:hlink>
        <a:folHlink>
          <a:srgbClr val="E5B6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491EA"/>
      </a:accent1>
      <a:accent2>
        <a:srgbClr val="EB943D"/>
      </a:accent2>
      <a:accent3>
        <a:srgbClr val="FFFFFF"/>
      </a:accent3>
      <a:accent4>
        <a:srgbClr val="000000"/>
      </a:accent4>
      <a:accent5>
        <a:srgbClr val="B8C7F3"/>
      </a:accent5>
      <a:accent6>
        <a:srgbClr val="D58636"/>
      </a:accent6>
      <a:hlink>
        <a:srgbClr val="4DBF9C"/>
      </a:hlink>
      <a:folHlink>
        <a:srgbClr val="D0C93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CA304"/>
        </a:accent1>
        <a:accent2>
          <a:srgbClr val="E1595C"/>
        </a:accent2>
        <a:accent3>
          <a:srgbClr val="FFFFFF"/>
        </a:accent3>
        <a:accent4>
          <a:srgbClr val="000000"/>
        </a:accent4>
        <a:accent5>
          <a:srgbClr val="FDCEAA"/>
        </a:accent5>
        <a:accent6>
          <a:srgbClr val="CC5053"/>
        </a:accent6>
        <a:hlink>
          <a:srgbClr val="80E05A"/>
        </a:hlink>
        <a:folHlink>
          <a:srgbClr val="4BA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491EA"/>
        </a:accent1>
        <a:accent2>
          <a:srgbClr val="EB943D"/>
        </a:accent2>
        <a:accent3>
          <a:srgbClr val="FFFFFF"/>
        </a:accent3>
        <a:accent4>
          <a:srgbClr val="000000"/>
        </a:accent4>
        <a:accent5>
          <a:srgbClr val="B8C7F3"/>
        </a:accent5>
        <a:accent6>
          <a:srgbClr val="D58636"/>
        </a:accent6>
        <a:hlink>
          <a:srgbClr val="4DBF9C"/>
        </a:hlink>
        <a:folHlink>
          <a:srgbClr val="D0C9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6D092"/>
        </a:accent1>
        <a:accent2>
          <a:srgbClr val="55B5D3"/>
        </a:accent2>
        <a:accent3>
          <a:srgbClr val="FFFFFF"/>
        </a:accent3>
        <a:accent4>
          <a:srgbClr val="000000"/>
        </a:accent4>
        <a:accent5>
          <a:srgbClr val="C3E4C7"/>
        </a:accent5>
        <a:accent6>
          <a:srgbClr val="4CA4BF"/>
        </a:accent6>
        <a:hlink>
          <a:srgbClr val="C389EF"/>
        </a:hlink>
        <a:folHlink>
          <a:srgbClr val="E5B6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491EA"/>
      </a:accent1>
      <a:accent2>
        <a:srgbClr val="EB943D"/>
      </a:accent2>
      <a:accent3>
        <a:srgbClr val="FFFFFF"/>
      </a:accent3>
      <a:accent4>
        <a:srgbClr val="000000"/>
      </a:accent4>
      <a:accent5>
        <a:srgbClr val="B8C7F3"/>
      </a:accent5>
      <a:accent6>
        <a:srgbClr val="D58636"/>
      </a:accent6>
      <a:hlink>
        <a:srgbClr val="4DBF9C"/>
      </a:hlink>
      <a:folHlink>
        <a:srgbClr val="D0C938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CA304"/>
        </a:accent1>
        <a:accent2>
          <a:srgbClr val="E1595C"/>
        </a:accent2>
        <a:accent3>
          <a:srgbClr val="FFFFFF"/>
        </a:accent3>
        <a:accent4>
          <a:srgbClr val="000000"/>
        </a:accent4>
        <a:accent5>
          <a:srgbClr val="FDCEAA"/>
        </a:accent5>
        <a:accent6>
          <a:srgbClr val="CC5053"/>
        </a:accent6>
        <a:hlink>
          <a:srgbClr val="80E05A"/>
        </a:hlink>
        <a:folHlink>
          <a:srgbClr val="4BA5E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491EA"/>
        </a:accent1>
        <a:accent2>
          <a:srgbClr val="EB943D"/>
        </a:accent2>
        <a:accent3>
          <a:srgbClr val="FFFFFF"/>
        </a:accent3>
        <a:accent4>
          <a:srgbClr val="000000"/>
        </a:accent4>
        <a:accent5>
          <a:srgbClr val="B8C7F3"/>
        </a:accent5>
        <a:accent6>
          <a:srgbClr val="D58636"/>
        </a:accent6>
        <a:hlink>
          <a:srgbClr val="4DBF9C"/>
        </a:hlink>
        <a:folHlink>
          <a:srgbClr val="D0C93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6D092"/>
        </a:accent1>
        <a:accent2>
          <a:srgbClr val="55B5D3"/>
        </a:accent2>
        <a:accent3>
          <a:srgbClr val="FFFFFF"/>
        </a:accent3>
        <a:accent4>
          <a:srgbClr val="000000"/>
        </a:accent4>
        <a:accent5>
          <a:srgbClr val="C3E4C7"/>
        </a:accent5>
        <a:accent6>
          <a:srgbClr val="4CA4BF"/>
        </a:accent6>
        <a:hlink>
          <a:srgbClr val="C389EF"/>
        </a:hlink>
        <a:folHlink>
          <a:srgbClr val="E5B6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ROLISP Format Performance Budgeting 2</Template>
  <TotalTime>6975</TotalTime>
  <Words>543</Words>
  <Application>Microsoft Office PowerPoint</Application>
  <PresentationFormat>On-screen Show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ROLISP Format Performance Budgeting 2</vt:lpstr>
      <vt:lpstr>Default Design</vt:lpstr>
      <vt:lpstr>1_Default Design</vt:lpstr>
      <vt:lpstr>2_Default Design</vt:lpstr>
      <vt:lpstr>PowerPoint Presentation</vt:lpstr>
      <vt:lpstr>PowerPoint Presentation</vt:lpstr>
      <vt:lpstr>PowerPoint Presentation</vt:lpstr>
      <vt:lpstr>Steps undertaken:</vt:lpstr>
      <vt:lpstr>Steps undertaken:</vt:lpstr>
      <vt:lpstr>Results:</vt:lpstr>
      <vt:lpstr>PowerPoint Presentation</vt:lpstr>
      <vt:lpstr>Activities:</vt:lpstr>
      <vt:lpstr>Activities:</vt:lpstr>
      <vt:lpstr>Activities:</vt:lpstr>
      <vt:lpstr>Activities:</vt:lpstr>
      <vt:lpstr>PowerPoint Presentation</vt:lpstr>
      <vt:lpstr>Activities:</vt:lpstr>
      <vt:lpstr>Results: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Translator</dc:creator>
  <cp:lastModifiedBy>Elena Corman</cp:lastModifiedBy>
  <cp:revision>397</cp:revision>
  <cp:lastPrinted>2014-04-24T09:03:43Z</cp:lastPrinted>
  <dcterms:created xsi:type="dcterms:W3CDTF">2012-10-15T08:46:10Z</dcterms:created>
  <dcterms:modified xsi:type="dcterms:W3CDTF">2014-05-06T08:13:45Z</dcterms:modified>
</cp:coreProperties>
</file>